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4" r:id="rId4"/>
    <p:sldId id="258" r:id="rId5"/>
    <p:sldId id="268" r:id="rId6"/>
    <p:sldId id="269" r:id="rId7"/>
    <p:sldId id="267" r:id="rId8"/>
    <p:sldId id="266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4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3E415-7F7F-4B45-BDEE-E4433D77E478}" type="datetimeFigureOut">
              <a:rPr lang="en-US" smtClean="0"/>
              <a:pPr/>
              <a:t>07/08/2015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B8459-6C7E-42E5-8FF5-E6383C302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2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181-F7BF-4961-9DA3-C6C63DFDDD27}" type="datetimeFigureOut">
              <a:rPr lang="en-US" smtClean="0"/>
              <a:pPr/>
              <a:t>07/08/2015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0B7-B60F-496C-8B01-59DFDB900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181-F7BF-4961-9DA3-C6C63DFDDD27}" type="datetimeFigureOut">
              <a:rPr lang="en-US" smtClean="0"/>
              <a:pPr/>
              <a:t>07/08/2015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0B7-B60F-496C-8B01-59DFDB900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181-F7BF-4961-9DA3-C6C63DFDDD27}" type="datetimeFigureOut">
              <a:rPr lang="en-US" smtClean="0"/>
              <a:pPr/>
              <a:t>07/08/2015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0B7-B60F-496C-8B01-59DFDB900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C252AE-A3E5-46B6-82E8-60B625A00A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181-F7BF-4961-9DA3-C6C63DFDDD27}" type="datetimeFigureOut">
              <a:rPr lang="en-US" smtClean="0"/>
              <a:pPr/>
              <a:t>07/08/2015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0B7-B60F-496C-8B01-59DFDB900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181-F7BF-4961-9DA3-C6C63DFDDD27}" type="datetimeFigureOut">
              <a:rPr lang="en-US" smtClean="0"/>
              <a:pPr/>
              <a:t>07/08/2015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0B7-B60F-496C-8B01-59DFDB900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181-F7BF-4961-9DA3-C6C63DFDDD27}" type="datetimeFigureOut">
              <a:rPr lang="en-US" smtClean="0"/>
              <a:pPr/>
              <a:t>07/08/2015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0B7-B60F-496C-8B01-59DFDB900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181-F7BF-4961-9DA3-C6C63DFDDD27}" type="datetimeFigureOut">
              <a:rPr lang="en-US" smtClean="0"/>
              <a:pPr/>
              <a:t>07/08/2015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0B7-B60F-496C-8B01-59DFDB900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181-F7BF-4961-9DA3-C6C63DFDDD27}" type="datetimeFigureOut">
              <a:rPr lang="en-US" smtClean="0"/>
              <a:pPr/>
              <a:t>07/08/2015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0B7-B60F-496C-8B01-59DFDB900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181-F7BF-4961-9DA3-C6C63DFDDD27}" type="datetimeFigureOut">
              <a:rPr lang="en-US" smtClean="0"/>
              <a:pPr/>
              <a:t>07/08/2015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0B7-B60F-496C-8B01-59DFDB900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181-F7BF-4961-9DA3-C6C63DFDDD27}" type="datetimeFigureOut">
              <a:rPr lang="en-US" smtClean="0"/>
              <a:pPr/>
              <a:t>07/08/2015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0B7-B60F-496C-8B01-59DFDB900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DD181-F7BF-4961-9DA3-C6C63DFDDD27}" type="datetimeFigureOut">
              <a:rPr lang="en-US" smtClean="0"/>
              <a:pPr/>
              <a:t>07/08/2015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0B7-B60F-496C-8B01-59DFDB900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DD181-F7BF-4961-9DA3-C6C63DFDDD27}" type="datetimeFigureOut">
              <a:rPr lang="en-US" smtClean="0"/>
              <a:pPr/>
              <a:t>07/08/2015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30B7-B60F-496C-8B01-59DFDB900C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wcsnigeria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Strengthening Law Enforcement and Reducing Elephant Poaching in </a:t>
            </a:r>
            <a:r>
              <a:rPr lang="en-US" sz="3600" b="1" dirty="0" err="1" smtClean="0"/>
              <a:t>Yankari</a:t>
            </a:r>
            <a:r>
              <a:rPr lang="en-US" sz="3600" b="1" dirty="0" smtClean="0"/>
              <a:t> Game Reserve, Nigeria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239000" cy="3581400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Final Report to the UNEP African Elephant Fund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Fidelis Omeni </a:t>
            </a:r>
          </a:p>
          <a:p>
            <a:pPr algn="l"/>
            <a:r>
              <a:rPr lang="en-US" b="1" dirty="0" smtClean="0"/>
              <a:t>Deputy Director, Wildlife Management, </a:t>
            </a:r>
          </a:p>
          <a:p>
            <a:pPr algn="l"/>
            <a:r>
              <a:rPr lang="en-US" b="1" dirty="0" smtClean="0"/>
              <a:t>Federal Ministry of Environment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November 2014</a:t>
            </a:r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1026" name="Picture 2" descr="C:\Users\andrew\AppData\Local\Microsoft\Windows\Temporary Internet Files\Content.Outlook\OYAFMQSL\WCS logo Colour WS_4R_1 - Gra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5355932"/>
            <a:ext cx="962152" cy="968668"/>
          </a:xfrm>
          <a:prstGeom prst="rect">
            <a:avLst/>
          </a:prstGeom>
          <a:noFill/>
        </p:spPr>
      </p:pic>
      <p:pic>
        <p:nvPicPr>
          <p:cNvPr id="7" name="Picture 6" descr="new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181600"/>
            <a:ext cx="6351447" cy="1270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Grant Award $14,850</a:t>
            </a:r>
          </a:p>
          <a:p>
            <a:r>
              <a:rPr lang="en-US" dirty="0" smtClean="0"/>
              <a:t>Grant Period: Jan 2013-Jan 2014</a:t>
            </a:r>
          </a:p>
          <a:p>
            <a:r>
              <a:rPr lang="en-US" dirty="0" smtClean="0"/>
              <a:t>Project supervised by Federal Ministry of Environment and the Wildlife Conservation Society (WCS)</a:t>
            </a:r>
            <a:endParaRPr lang="en-US" dirty="0"/>
          </a:p>
        </p:txBody>
      </p:sp>
      <p:pic>
        <p:nvPicPr>
          <p:cNvPr id="4" name="Picture 3" descr="Yankari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572000" y="1981200"/>
            <a:ext cx="4343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Location of </a:t>
            </a:r>
            <a:r>
              <a:rPr lang="en-US" sz="3200" b="1" dirty="0" err="1" smtClean="0"/>
              <a:t>Yankari</a:t>
            </a:r>
            <a:r>
              <a:rPr lang="en-US" sz="3200" b="1" dirty="0" smtClean="0"/>
              <a:t> Game Reserve</a:t>
            </a:r>
            <a:endParaRPr lang="en-US" sz="3200" b="1" dirty="0"/>
          </a:p>
        </p:txBody>
      </p:sp>
      <p:pic>
        <p:nvPicPr>
          <p:cNvPr id="4" name="Picture 3" descr="ief_yankari_map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219200"/>
            <a:ext cx="731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Yankari</a:t>
            </a:r>
            <a:r>
              <a:rPr lang="en-US" b="1" dirty="0" smtClean="0"/>
              <a:t> Game Reserve</a:t>
            </a:r>
            <a:br>
              <a:rPr lang="en-US" b="1" dirty="0" smtClean="0"/>
            </a:br>
            <a:endParaRPr lang="en-US" sz="4000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47800"/>
            <a:ext cx="8686800" cy="51816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 smtClean="0"/>
              <a:t>Size 2,228km²</a:t>
            </a:r>
          </a:p>
          <a:p>
            <a:r>
              <a:rPr lang="en-US" sz="4400" dirty="0" smtClean="0"/>
              <a:t>Elephant population estimated at 300-350</a:t>
            </a:r>
          </a:p>
          <a:p>
            <a:r>
              <a:rPr lang="en-US" sz="4400" dirty="0" smtClean="0"/>
              <a:t>Managed by </a:t>
            </a:r>
            <a:r>
              <a:rPr lang="en-US" sz="4400" dirty="0" err="1" smtClean="0"/>
              <a:t>Bauchi</a:t>
            </a:r>
            <a:r>
              <a:rPr lang="en-US" sz="4400" dirty="0" smtClean="0"/>
              <a:t> State Government (BASG) since 2006</a:t>
            </a:r>
          </a:p>
          <a:p>
            <a:r>
              <a:rPr lang="en-US" sz="4400" dirty="0" smtClean="0"/>
              <a:t>BASG has very low capacity &amp; limited commitment –relies on WCS</a:t>
            </a:r>
          </a:p>
          <a:p>
            <a:r>
              <a:rPr lang="en-US" sz="4400" dirty="0" smtClean="0"/>
              <a:t>WCS supporting anti-poaching patrols since 2009 with limited funds.</a:t>
            </a:r>
          </a:p>
          <a:p>
            <a:r>
              <a:rPr lang="en-US" sz="4400" dirty="0" smtClean="0"/>
              <a:t>Since 2014 WCS officially manages the ranger program on behalf of BASG.</a:t>
            </a:r>
          </a:p>
          <a:p>
            <a:r>
              <a:rPr lang="en-GB" sz="4400" dirty="0" smtClean="0"/>
              <a:t>Elephant poachers increasingly determined, armed and violent.  </a:t>
            </a:r>
          </a:p>
          <a:p>
            <a:r>
              <a:rPr lang="en-GB" sz="4400" dirty="0" smtClean="0"/>
              <a:t>In 2012-2013 three rangers were killed by poachers.</a:t>
            </a:r>
          </a:p>
          <a:p>
            <a:r>
              <a:rPr lang="en-US" sz="4400" dirty="0" smtClean="0"/>
              <a:t>Protection is constrained due to the lack of firearms, vehicles and training.</a:t>
            </a:r>
          </a:p>
          <a:p>
            <a:r>
              <a:rPr lang="en-US" sz="4400" dirty="0" smtClean="0"/>
              <a:t>Corruption among rangers and government officials remains an issue.</a:t>
            </a:r>
          </a:p>
          <a:p>
            <a:r>
              <a:rPr lang="en-US" sz="4400" dirty="0" smtClean="0"/>
              <a:t>Unsupervised rangers on periphery of reserve also a threat</a:t>
            </a:r>
          </a:p>
          <a:p>
            <a:r>
              <a:rPr lang="en-US" sz="4400" dirty="0" smtClean="0"/>
              <a:t>Informant network and bonus system has increased number of arrests of elephant poachers and seizures of ivory.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Output 1: All </a:t>
            </a:r>
            <a:r>
              <a:rPr lang="en-US" dirty="0" err="1" smtClean="0"/>
              <a:t>Yankari</a:t>
            </a:r>
            <a:r>
              <a:rPr lang="en-US" dirty="0" smtClean="0"/>
              <a:t> Rangers Provided with Essential Field Equipment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90 uniforms &amp; patches</a:t>
            </a:r>
          </a:p>
          <a:p>
            <a:r>
              <a:rPr lang="en-US" dirty="0" smtClean="0"/>
              <a:t>90 bush hats</a:t>
            </a:r>
          </a:p>
          <a:p>
            <a:r>
              <a:rPr lang="en-US" dirty="0" smtClean="0"/>
              <a:t>90 </a:t>
            </a:r>
            <a:r>
              <a:rPr lang="en-US" dirty="0" err="1" smtClean="0"/>
              <a:t>rucsacs</a:t>
            </a:r>
            <a:endParaRPr lang="en-US" dirty="0" smtClean="0"/>
          </a:p>
          <a:p>
            <a:r>
              <a:rPr lang="en-US" dirty="0" smtClean="0"/>
              <a:t>90 boots</a:t>
            </a:r>
          </a:p>
          <a:p>
            <a:r>
              <a:rPr lang="en-US" dirty="0" smtClean="0"/>
              <a:t>90 rain ponchos</a:t>
            </a:r>
          </a:p>
          <a:p>
            <a:r>
              <a:rPr lang="en-US" dirty="0" smtClean="0"/>
              <a:t>90 water bottles</a:t>
            </a:r>
            <a:endParaRPr lang="en-US" dirty="0"/>
          </a:p>
        </p:txBody>
      </p:sp>
      <p:pic>
        <p:nvPicPr>
          <p:cNvPr id="5" name="ClipArt Placeholder 4" descr="IMG_0584 (2)"/>
          <p:cNvPicPr>
            <a:picLocks noGrp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4478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lipArt Placeholder 4" descr="C:\Users\andrew\AppData\Local\Microsoft\Windows\Temporary Internet Files\Content.Outlook\OYAFMQSL\IMG-20140606-WA0002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4114800"/>
            <a:ext cx="4038600" cy="244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2: A Ceremony to Formally Hand-Over the Equipment Organized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Formal ceremony not done due to budget constraints</a:t>
            </a:r>
          </a:p>
          <a:p>
            <a:r>
              <a:rPr lang="en-US" dirty="0" smtClean="0"/>
              <a:t>Levels of awareness raised through newspaper articles and creation of a </a:t>
            </a:r>
            <a:r>
              <a:rPr lang="en-US" dirty="0" err="1" smtClean="0"/>
              <a:t>Facebook</a:t>
            </a:r>
            <a:r>
              <a:rPr lang="en-US" dirty="0" smtClean="0"/>
              <a:t> page</a:t>
            </a:r>
            <a:endParaRPr lang="en-US" dirty="0"/>
          </a:p>
        </p:txBody>
      </p:sp>
      <p:pic>
        <p:nvPicPr>
          <p:cNvPr id="2050" name="Picture 2" descr="C:\Users\andrew\Pictures\elephant collaring 14-03-2014\DSCF2613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373" y="3951287"/>
            <a:ext cx="3667427" cy="2449513"/>
          </a:xfrm>
          <a:prstGeom prst="rect">
            <a:avLst/>
          </a:prstGeom>
          <a:noFill/>
        </p:spPr>
      </p:pic>
      <p:pic>
        <p:nvPicPr>
          <p:cNvPr id="2051" name="Picture 3" descr="C:\Users\andrew\Pictures\2  IMG_06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14478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3: Monthly Reports Produced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038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Monthly reports produced and distributed to BASG</a:t>
            </a:r>
          </a:p>
          <a:p>
            <a:r>
              <a:rPr lang="en-US" dirty="0" smtClean="0"/>
              <a:t>Quarterly reports posted online </a:t>
            </a:r>
            <a:r>
              <a:rPr lang="en-US" dirty="0" smtClean="0">
                <a:hlinkClick r:id="rId2"/>
              </a:rPr>
              <a:t>www.wcsnigeria.org</a:t>
            </a:r>
            <a:r>
              <a:rPr lang="en-US" dirty="0" smtClean="0"/>
              <a:t> and distributed to BASG and other stakeholders</a:t>
            </a:r>
          </a:p>
          <a:p>
            <a:r>
              <a:rPr lang="en-US" dirty="0" smtClean="0"/>
              <a:t>Annual report planned.</a:t>
            </a:r>
            <a:endParaRPr lang="en-US" dirty="0"/>
          </a:p>
        </p:txBody>
      </p:sp>
      <p:pic>
        <p:nvPicPr>
          <p:cNvPr id="5" name="ClipArt Placeholder 4" descr="IMG_0496 (2)"/>
          <p:cNvPicPr>
            <a:picLocks noGrp="1"/>
          </p:cNvPicPr>
          <p:nvPr>
            <p:ph type="clipArt"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1430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andrew\Pictures\elephant carcas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8100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4: Evaluation Report Produced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Evaluation report will be produced in 2015.</a:t>
            </a:r>
          </a:p>
          <a:p>
            <a:r>
              <a:rPr lang="en-US" dirty="0" smtClean="0"/>
              <a:t>Boots and uniforms significantly raised morale and effectiveness in field.</a:t>
            </a:r>
          </a:p>
          <a:p>
            <a:r>
              <a:rPr lang="en-US" dirty="0" smtClean="0"/>
              <a:t>Revitalized patrols arrested a number of elephant poachers and ivory dealers.</a:t>
            </a:r>
          </a:p>
          <a:p>
            <a:r>
              <a:rPr lang="en-US" dirty="0" smtClean="0"/>
              <a:t>Number of elephant carcasses seen per year has reduced. </a:t>
            </a:r>
            <a:endParaRPr lang="en-US" dirty="0"/>
          </a:p>
        </p:txBody>
      </p:sp>
      <p:pic>
        <p:nvPicPr>
          <p:cNvPr id="5" name="ClipArt Placeholder 4" descr="DSCF2770"/>
          <p:cNvPicPr>
            <a:picLocks noGrp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447800"/>
            <a:ext cx="403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ndrew\Pictures\on patro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581400"/>
            <a:ext cx="4038600" cy="258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886200"/>
            <a:ext cx="7239000" cy="2667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Funding situation is critical: field rations, camping allowances and fuel.  Purchase of additional vehicles and firearms.</a:t>
            </a:r>
          </a:p>
          <a:p>
            <a:r>
              <a:rPr lang="en-US" dirty="0" smtClean="0"/>
              <a:t>Satellite collaring of additional 2 elephants with NC Zoo.</a:t>
            </a:r>
          </a:p>
          <a:p>
            <a:r>
              <a:rPr lang="en-US" dirty="0" smtClean="0"/>
              <a:t>Restart the </a:t>
            </a:r>
            <a:r>
              <a:rPr lang="en-US" dirty="0" err="1" smtClean="0"/>
              <a:t>PowerChute</a:t>
            </a:r>
            <a:r>
              <a:rPr lang="en-US" dirty="0" smtClean="0"/>
              <a:t> program for elephant monitoring and law enforcement.</a:t>
            </a:r>
          </a:p>
          <a:p>
            <a:r>
              <a:rPr lang="en-US" dirty="0" smtClean="0"/>
              <a:t>Implement SMART, ensure </a:t>
            </a:r>
            <a:r>
              <a:rPr lang="en-US" dirty="0" err="1" smtClean="0"/>
              <a:t>compatability</a:t>
            </a:r>
            <a:r>
              <a:rPr lang="en-US" dirty="0" smtClean="0"/>
              <a:t> with existing </a:t>
            </a:r>
            <a:r>
              <a:rPr lang="en-US" dirty="0" err="1" smtClean="0"/>
              <a:t>CyberTracker</a:t>
            </a:r>
            <a:r>
              <a:rPr lang="en-US" dirty="0" smtClean="0"/>
              <a:t> program.</a:t>
            </a:r>
          </a:p>
          <a:p>
            <a:r>
              <a:rPr lang="en-US" dirty="0" smtClean="0"/>
              <a:t>Address issue of human-elephant conflict.</a:t>
            </a:r>
          </a:p>
          <a:p>
            <a:r>
              <a:rPr lang="en-US" dirty="0" smtClean="0"/>
              <a:t>Training of rangers and rehabilitation of road network.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 descr="C:\Users\andrew\Pictures\1  DSC048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02360" y="1143000"/>
            <a:ext cx="6670040" cy="2532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5467</TotalTime>
  <Words>394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Strengthening Law Enforcement and Reducing Elephant Poaching in Yankari Game Reserve, Nigeria</vt:lpstr>
      <vt:lpstr>Introduction</vt:lpstr>
      <vt:lpstr>Location of Yankari Game Reserve</vt:lpstr>
      <vt:lpstr>Yankari Game Reserve </vt:lpstr>
      <vt:lpstr>Output 1: All Yankari Rangers Provided with Essential Field Equipment</vt:lpstr>
      <vt:lpstr>Output 2: A Ceremony to Formally Hand-Over the Equipment Organized</vt:lpstr>
      <vt:lpstr>Output 3: Monthly Reports Produced</vt:lpstr>
      <vt:lpstr>Output 4: Evaluation Report Produced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Status of Lions, Elephants and Apes in Nigeria</dc:title>
  <dc:creator>andrew</dc:creator>
  <cp:lastModifiedBy>Barbara Matu</cp:lastModifiedBy>
  <cp:revision>154</cp:revision>
  <dcterms:created xsi:type="dcterms:W3CDTF">2012-05-08T14:41:42Z</dcterms:created>
  <dcterms:modified xsi:type="dcterms:W3CDTF">2015-08-07T09:06:02Z</dcterms:modified>
</cp:coreProperties>
</file>